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7" r:id="rId2"/>
    <p:sldId id="272" r:id="rId3"/>
    <p:sldId id="321" r:id="rId4"/>
    <p:sldId id="324" r:id="rId5"/>
    <p:sldId id="262" r:id="rId6"/>
    <p:sldId id="323" r:id="rId7"/>
    <p:sldId id="322" r:id="rId8"/>
    <p:sldId id="326" r:id="rId9"/>
    <p:sldId id="32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4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C1CB7-96A3-41EB-B2F2-63C819AA276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318C0DC3-3F9F-4B60-A222-7DC2AB87CC86}">
      <dgm:prSet phldrT="[Text]" custT="1"/>
      <dgm:spPr/>
      <dgm:t>
        <a:bodyPr/>
        <a:lstStyle/>
        <a:p>
          <a:r>
            <a:rPr lang="de-CH" sz="1400" dirty="0" err="1">
              <a:solidFill>
                <a:schemeClr val="tx1"/>
              </a:solidFill>
            </a:rPr>
            <a:t>test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sites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with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infrastructure</a:t>
          </a:r>
          <a:endParaRPr lang="de-CH" sz="1400" dirty="0">
            <a:solidFill>
              <a:schemeClr val="tx1"/>
            </a:solidFill>
          </a:endParaRPr>
        </a:p>
      </dgm:t>
    </dgm:pt>
    <dgm:pt modelId="{0B3DB378-4940-430A-A359-04618A6DF3E1}" type="parTrans" cxnId="{B26FB0B9-0B80-4EE1-A34E-A422AF848AF1}">
      <dgm:prSet/>
      <dgm:spPr/>
      <dgm:t>
        <a:bodyPr/>
        <a:lstStyle/>
        <a:p>
          <a:endParaRPr lang="de-CH"/>
        </a:p>
      </dgm:t>
    </dgm:pt>
    <dgm:pt modelId="{9FEC0780-EB35-42F4-8F2D-E267082A800F}" type="sibTrans" cxnId="{B26FB0B9-0B80-4EE1-A34E-A422AF848AF1}">
      <dgm:prSet/>
      <dgm:spPr/>
      <dgm:t>
        <a:bodyPr/>
        <a:lstStyle/>
        <a:p>
          <a:endParaRPr lang="de-CH"/>
        </a:p>
      </dgm:t>
    </dgm:pt>
    <dgm:pt modelId="{A48985BC-BF20-40A8-A750-C2A8301FE60A}">
      <dgm:prSet phldrT="[Text]" custT="1"/>
      <dgm:spPr/>
      <dgm:t>
        <a:bodyPr/>
        <a:lstStyle/>
        <a:p>
          <a:r>
            <a:rPr lang="de-CH" sz="1400" dirty="0" err="1">
              <a:solidFill>
                <a:schemeClr val="tx1"/>
              </a:solidFill>
            </a:rPr>
            <a:t>selection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of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appropriate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images</a:t>
          </a:r>
          <a:endParaRPr lang="de-CH" sz="1400" dirty="0">
            <a:solidFill>
              <a:schemeClr val="tx1"/>
            </a:solidFill>
          </a:endParaRPr>
        </a:p>
      </dgm:t>
    </dgm:pt>
    <dgm:pt modelId="{73A2355E-1912-4D5C-9FE0-EFD73C6A2987}" type="parTrans" cxnId="{CEEEF254-E41E-43F6-9F51-52E5956AAA9B}">
      <dgm:prSet/>
      <dgm:spPr/>
      <dgm:t>
        <a:bodyPr/>
        <a:lstStyle/>
        <a:p>
          <a:endParaRPr lang="de-CH"/>
        </a:p>
      </dgm:t>
    </dgm:pt>
    <dgm:pt modelId="{4EBFED33-0772-4336-AED2-8EB64BB3B3E5}" type="sibTrans" cxnId="{CEEEF254-E41E-43F6-9F51-52E5956AAA9B}">
      <dgm:prSet/>
      <dgm:spPr/>
      <dgm:t>
        <a:bodyPr/>
        <a:lstStyle/>
        <a:p>
          <a:endParaRPr lang="de-CH"/>
        </a:p>
      </dgm:t>
    </dgm:pt>
    <dgm:pt modelId="{DF73E2F7-3D8F-4905-A654-77FC0039C183}">
      <dgm:prSet phldrT="[Text]" custT="1"/>
      <dgm:spPr/>
      <dgm:t>
        <a:bodyPr/>
        <a:lstStyle/>
        <a:p>
          <a:r>
            <a:rPr lang="en-US" sz="1400" noProof="0" dirty="0">
              <a:solidFill>
                <a:schemeClr val="tx1"/>
              </a:solidFill>
            </a:rPr>
            <a:t>cameras acquiring images daily</a:t>
          </a:r>
        </a:p>
      </dgm:t>
    </dgm:pt>
    <dgm:pt modelId="{D05B497C-FF8F-48CA-A70D-3A3A2B4DF401}" type="sibTrans" cxnId="{D2E71748-B0AF-4D61-A6D7-69B3F26ED6E6}">
      <dgm:prSet/>
      <dgm:spPr/>
      <dgm:t>
        <a:bodyPr/>
        <a:lstStyle/>
        <a:p>
          <a:endParaRPr lang="de-CH"/>
        </a:p>
      </dgm:t>
    </dgm:pt>
    <dgm:pt modelId="{29AF9F81-590F-4444-86D2-8A79221FD9B2}" type="parTrans" cxnId="{D2E71748-B0AF-4D61-A6D7-69B3F26ED6E6}">
      <dgm:prSet/>
      <dgm:spPr/>
      <dgm:t>
        <a:bodyPr/>
        <a:lstStyle/>
        <a:p>
          <a:endParaRPr lang="de-CH"/>
        </a:p>
      </dgm:t>
    </dgm:pt>
    <dgm:pt modelId="{9F2890CD-98E7-446F-9EE7-1DCC491DAB11}">
      <dgm:prSet custT="1"/>
      <dgm:spPr/>
      <dgm:t>
        <a:bodyPr/>
        <a:lstStyle/>
        <a:p>
          <a:r>
            <a:rPr lang="de-CH" sz="1400" b="0" u="none" dirty="0" err="1">
              <a:solidFill>
                <a:schemeClr val="tx1"/>
              </a:solidFill>
            </a:rPr>
            <a:t>snow</a:t>
          </a:r>
          <a:r>
            <a:rPr lang="de-CH" sz="1400" b="0" u="none" dirty="0">
              <a:solidFill>
                <a:schemeClr val="tx1"/>
              </a:solidFill>
            </a:rPr>
            <a:t> </a:t>
          </a:r>
          <a:r>
            <a:rPr lang="de-CH" sz="1400" b="0" u="none" dirty="0" err="1">
              <a:solidFill>
                <a:schemeClr val="tx1"/>
              </a:solidFill>
            </a:rPr>
            <a:t>classification</a:t>
          </a:r>
          <a:r>
            <a:rPr lang="de-CH" sz="1400" b="0" u="none" dirty="0">
              <a:solidFill>
                <a:schemeClr val="tx1"/>
              </a:solidFill>
            </a:rPr>
            <a:t>, </a:t>
          </a:r>
          <a:r>
            <a:rPr lang="de-CH" sz="1400" b="0" u="none" dirty="0" err="1">
              <a:solidFill>
                <a:schemeClr val="tx1"/>
              </a:solidFill>
            </a:rPr>
            <a:t>snow</a:t>
          </a:r>
          <a:r>
            <a:rPr lang="de-CH" sz="1400" b="0" u="none" dirty="0">
              <a:solidFill>
                <a:schemeClr val="tx1"/>
              </a:solidFill>
            </a:rPr>
            <a:t> </a:t>
          </a:r>
          <a:r>
            <a:rPr lang="de-CH" sz="1400" b="0" u="none" dirty="0" err="1">
              <a:solidFill>
                <a:schemeClr val="tx1"/>
              </a:solidFill>
            </a:rPr>
            <a:t>cover</a:t>
          </a:r>
          <a:r>
            <a:rPr lang="de-CH" sz="1400" b="0" u="none" dirty="0">
              <a:solidFill>
                <a:schemeClr val="tx1"/>
              </a:solidFill>
            </a:rPr>
            <a:t> </a:t>
          </a:r>
          <a:r>
            <a:rPr lang="de-CH" sz="1400" b="0" u="none" dirty="0" err="1">
              <a:solidFill>
                <a:schemeClr val="tx1"/>
              </a:solidFill>
            </a:rPr>
            <a:t>map</a:t>
          </a:r>
          <a:r>
            <a:rPr lang="de-CH" sz="1400" b="0" u="none" dirty="0">
              <a:solidFill>
                <a:schemeClr val="tx1"/>
              </a:solidFill>
            </a:rPr>
            <a:t> </a:t>
          </a:r>
          <a:r>
            <a:rPr lang="de-CH" sz="1400" b="0" u="none" dirty="0" err="1">
              <a:solidFill>
                <a:schemeClr val="tx1"/>
              </a:solidFill>
            </a:rPr>
            <a:t>generation</a:t>
          </a:r>
          <a:endParaRPr lang="de-CH" sz="1400" b="0" u="none" dirty="0">
            <a:solidFill>
              <a:schemeClr val="tx1"/>
            </a:solidFill>
          </a:endParaRPr>
        </a:p>
      </dgm:t>
    </dgm:pt>
    <dgm:pt modelId="{39672F94-B0A5-47CF-AEAB-CDC35BF51D63}" type="parTrans" cxnId="{AD4BB136-FD21-4564-BC3B-DECBDAA36387}">
      <dgm:prSet/>
      <dgm:spPr/>
      <dgm:t>
        <a:bodyPr/>
        <a:lstStyle/>
        <a:p>
          <a:endParaRPr lang="de-CH"/>
        </a:p>
      </dgm:t>
    </dgm:pt>
    <dgm:pt modelId="{862A8405-9DB1-4A54-BF5D-F34815936ACD}" type="sibTrans" cxnId="{AD4BB136-FD21-4564-BC3B-DECBDAA36387}">
      <dgm:prSet/>
      <dgm:spPr/>
      <dgm:t>
        <a:bodyPr/>
        <a:lstStyle/>
        <a:p>
          <a:endParaRPr lang="de-CH"/>
        </a:p>
      </dgm:t>
    </dgm:pt>
    <dgm:pt modelId="{7B8909CA-B9C4-42DA-BBD4-C3093380C3EE}">
      <dgm:prSet custT="1"/>
      <dgm:spPr/>
      <dgm:t>
        <a:bodyPr/>
        <a:lstStyle/>
        <a:p>
          <a:r>
            <a:rPr lang="de-CH" sz="1400" dirty="0" err="1">
              <a:solidFill>
                <a:schemeClr val="tx1"/>
              </a:solidFill>
            </a:rPr>
            <a:t>daily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snowmaps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for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Dischma</a:t>
          </a:r>
          <a:r>
            <a:rPr lang="de-CH" sz="1400" dirty="0">
              <a:solidFill>
                <a:schemeClr val="tx1"/>
              </a:solidFill>
            </a:rPr>
            <a:t> </a:t>
          </a:r>
          <a:r>
            <a:rPr lang="de-CH" sz="1400" dirty="0" err="1">
              <a:solidFill>
                <a:schemeClr val="tx1"/>
              </a:solidFill>
            </a:rPr>
            <a:t>valley</a:t>
          </a:r>
          <a:endParaRPr lang="de-CH" sz="1400" dirty="0">
            <a:solidFill>
              <a:schemeClr val="tx1"/>
            </a:solidFill>
          </a:endParaRPr>
        </a:p>
      </dgm:t>
    </dgm:pt>
    <dgm:pt modelId="{C3DD0E6E-0151-4CA3-BA29-4143BECE7B73}" type="parTrans" cxnId="{26B7B374-D18B-4368-8653-5D27F268F0FE}">
      <dgm:prSet/>
      <dgm:spPr/>
      <dgm:t>
        <a:bodyPr/>
        <a:lstStyle/>
        <a:p>
          <a:endParaRPr lang="de-CH"/>
        </a:p>
      </dgm:t>
    </dgm:pt>
    <dgm:pt modelId="{8C36F6C6-F3DD-4E0D-B187-812839B8230B}" type="sibTrans" cxnId="{26B7B374-D18B-4368-8653-5D27F268F0FE}">
      <dgm:prSet/>
      <dgm:spPr/>
      <dgm:t>
        <a:bodyPr/>
        <a:lstStyle/>
        <a:p>
          <a:endParaRPr lang="de-CH"/>
        </a:p>
      </dgm:t>
    </dgm:pt>
    <dgm:pt modelId="{11D10C3D-3EF6-43C7-8FB4-940B85B393CF}" type="pres">
      <dgm:prSet presAssocID="{7FDC1CB7-96A3-41EB-B2F2-63C819AA276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F587AF0-1A62-4748-83AC-44C28F525A8D}" type="pres">
      <dgm:prSet presAssocID="{318C0DC3-3F9F-4B60-A222-7DC2AB87CC86}" presName="root1" presStyleCnt="0"/>
      <dgm:spPr/>
    </dgm:pt>
    <dgm:pt modelId="{C44FAD9C-6DFF-46E9-A867-47B25EB807E3}" type="pres">
      <dgm:prSet presAssocID="{318C0DC3-3F9F-4B60-A222-7DC2AB87CC86}" presName="LevelOneTextNode" presStyleLbl="node0" presStyleIdx="0" presStyleCnt="1" custScaleX="162265" custScaleY="149041">
        <dgm:presLayoutVars>
          <dgm:chPref val="3"/>
        </dgm:presLayoutVars>
      </dgm:prSet>
      <dgm:spPr/>
    </dgm:pt>
    <dgm:pt modelId="{6A0BFA1D-30F9-4FBF-BB19-0F7A0632E8A2}" type="pres">
      <dgm:prSet presAssocID="{318C0DC3-3F9F-4B60-A222-7DC2AB87CC86}" presName="level2hierChild" presStyleCnt="0"/>
      <dgm:spPr/>
    </dgm:pt>
    <dgm:pt modelId="{BD7FC13E-2C3A-4920-8B70-988ABBE72F31}" type="pres">
      <dgm:prSet presAssocID="{29AF9F81-590F-4444-86D2-8A79221FD9B2}" presName="conn2-1" presStyleLbl="parChTrans1D2" presStyleIdx="0" presStyleCnt="1"/>
      <dgm:spPr/>
    </dgm:pt>
    <dgm:pt modelId="{6A6E77D6-4BA3-4028-AEE3-BBF7AF736C9B}" type="pres">
      <dgm:prSet presAssocID="{29AF9F81-590F-4444-86D2-8A79221FD9B2}" presName="connTx" presStyleLbl="parChTrans1D2" presStyleIdx="0" presStyleCnt="1"/>
      <dgm:spPr/>
    </dgm:pt>
    <dgm:pt modelId="{6BF62BE3-A487-4AB1-AEBA-92D654518901}" type="pres">
      <dgm:prSet presAssocID="{DF73E2F7-3D8F-4905-A654-77FC0039C183}" presName="root2" presStyleCnt="0"/>
      <dgm:spPr/>
    </dgm:pt>
    <dgm:pt modelId="{A4B7D97C-7DB1-4800-BCC1-55FE009BBE89}" type="pres">
      <dgm:prSet presAssocID="{DF73E2F7-3D8F-4905-A654-77FC0039C183}" presName="LevelTwoTextNode" presStyleLbl="node2" presStyleIdx="0" presStyleCnt="1" custScaleX="168100" custScaleY="165936">
        <dgm:presLayoutVars>
          <dgm:chPref val="3"/>
        </dgm:presLayoutVars>
      </dgm:prSet>
      <dgm:spPr/>
    </dgm:pt>
    <dgm:pt modelId="{4A7243D8-55B6-4448-BC63-3E1C207CA738}" type="pres">
      <dgm:prSet presAssocID="{DF73E2F7-3D8F-4905-A654-77FC0039C183}" presName="level3hierChild" presStyleCnt="0"/>
      <dgm:spPr/>
    </dgm:pt>
    <dgm:pt modelId="{12A7318D-844C-4E79-A9E9-AEB591DFF55A}" type="pres">
      <dgm:prSet presAssocID="{73A2355E-1912-4D5C-9FE0-EFD73C6A2987}" presName="conn2-1" presStyleLbl="parChTrans1D3" presStyleIdx="0" presStyleCnt="1"/>
      <dgm:spPr/>
    </dgm:pt>
    <dgm:pt modelId="{B1164E11-FE6A-46CD-AB9C-367CFF00C64D}" type="pres">
      <dgm:prSet presAssocID="{73A2355E-1912-4D5C-9FE0-EFD73C6A2987}" presName="connTx" presStyleLbl="parChTrans1D3" presStyleIdx="0" presStyleCnt="1"/>
      <dgm:spPr/>
    </dgm:pt>
    <dgm:pt modelId="{998F96A2-317E-4F1C-96EC-8D4143F759D6}" type="pres">
      <dgm:prSet presAssocID="{A48985BC-BF20-40A8-A750-C2A8301FE60A}" presName="root2" presStyleCnt="0"/>
      <dgm:spPr/>
    </dgm:pt>
    <dgm:pt modelId="{7C3D575A-B906-4A59-8F32-9E99A57A21AC}" type="pres">
      <dgm:prSet presAssocID="{A48985BC-BF20-40A8-A750-C2A8301FE60A}" presName="LevelTwoTextNode" presStyleLbl="node3" presStyleIdx="0" presStyleCnt="1" custScaleX="152321" custScaleY="221213">
        <dgm:presLayoutVars>
          <dgm:chPref val="3"/>
        </dgm:presLayoutVars>
      </dgm:prSet>
      <dgm:spPr/>
    </dgm:pt>
    <dgm:pt modelId="{55C0E90F-128F-4187-B164-881BD74B8D45}" type="pres">
      <dgm:prSet presAssocID="{A48985BC-BF20-40A8-A750-C2A8301FE60A}" presName="level3hierChild" presStyleCnt="0"/>
      <dgm:spPr/>
    </dgm:pt>
    <dgm:pt modelId="{82BB36BB-0B37-4B08-AB03-A2773166057B}" type="pres">
      <dgm:prSet presAssocID="{39672F94-B0A5-47CF-AEAB-CDC35BF51D63}" presName="conn2-1" presStyleLbl="parChTrans1D4" presStyleIdx="0" presStyleCnt="2"/>
      <dgm:spPr/>
    </dgm:pt>
    <dgm:pt modelId="{2F4B7F82-4649-4B0A-B2BD-2EBD21E3E8BA}" type="pres">
      <dgm:prSet presAssocID="{39672F94-B0A5-47CF-AEAB-CDC35BF51D63}" presName="connTx" presStyleLbl="parChTrans1D4" presStyleIdx="0" presStyleCnt="2"/>
      <dgm:spPr/>
    </dgm:pt>
    <dgm:pt modelId="{B8242D35-7A80-499B-8E8A-BA93E709F4AE}" type="pres">
      <dgm:prSet presAssocID="{9F2890CD-98E7-446F-9EE7-1DCC491DAB11}" presName="root2" presStyleCnt="0"/>
      <dgm:spPr/>
    </dgm:pt>
    <dgm:pt modelId="{D7637494-FA4A-4D51-8266-7A03107D0005}" type="pres">
      <dgm:prSet presAssocID="{9F2890CD-98E7-446F-9EE7-1DCC491DAB11}" presName="LevelTwoTextNode" presStyleLbl="node4" presStyleIdx="0" presStyleCnt="2" custScaleX="206566" custScaleY="298643">
        <dgm:presLayoutVars>
          <dgm:chPref val="3"/>
        </dgm:presLayoutVars>
      </dgm:prSet>
      <dgm:spPr/>
    </dgm:pt>
    <dgm:pt modelId="{DD8DABA8-B8BE-4A97-AA37-03E1F3A98BB8}" type="pres">
      <dgm:prSet presAssocID="{9F2890CD-98E7-446F-9EE7-1DCC491DAB11}" presName="level3hierChild" presStyleCnt="0"/>
      <dgm:spPr/>
    </dgm:pt>
    <dgm:pt modelId="{67AA8C18-FE71-4438-BADB-F09EAD7C154B}" type="pres">
      <dgm:prSet presAssocID="{C3DD0E6E-0151-4CA3-BA29-4143BECE7B73}" presName="conn2-1" presStyleLbl="parChTrans1D4" presStyleIdx="1" presStyleCnt="2"/>
      <dgm:spPr/>
    </dgm:pt>
    <dgm:pt modelId="{D71A86A5-F312-4338-A73D-BAFD9B126D21}" type="pres">
      <dgm:prSet presAssocID="{C3DD0E6E-0151-4CA3-BA29-4143BECE7B73}" presName="connTx" presStyleLbl="parChTrans1D4" presStyleIdx="1" presStyleCnt="2"/>
      <dgm:spPr/>
    </dgm:pt>
    <dgm:pt modelId="{42518AE5-6C1E-466F-814F-69B271A5AB01}" type="pres">
      <dgm:prSet presAssocID="{7B8909CA-B9C4-42DA-BBD4-C3093380C3EE}" presName="root2" presStyleCnt="0"/>
      <dgm:spPr/>
    </dgm:pt>
    <dgm:pt modelId="{CE4B97A5-BEFB-403F-8C80-474780E950EB}" type="pres">
      <dgm:prSet presAssocID="{7B8909CA-B9C4-42DA-BBD4-C3093380C3EE}" presName="LevelTwoTextNode" presStyleLbl="node4" presStyleIdx="1" presStyleCnt="2" custScaleX="147246" custScaleY="188955">
        <dgm:presLayoutVars>
          <dgm:chPref val="3"/>
        </dgm:presLayoutVars>
      </dgm:prSet>
      <dgm:spPr/>
    </dgm:pt>
    <dgm:pt modelId="{280C5BC4-9F5D-4CF3-BD44-6E844BF3B889}" type="pres">
      <dgm:prSet presAssocID="{7B8909CA-B9C4-42DA-BBD4-C3093380C3EE}" presName="level3hierChild" presStyleCnt="0"/>
      <dgm:spPr/>
    </dgm:pt>
  </dgm:ptLst>
  <dgm:cxnLst>
    <dgm:cxn modelId="{095E4815-C09D-412E-8D74-A4E4CD646961}" type="presOf" srcId="{73A2355E-1912-4D5C-9FE0-EFD73C6A2987}" destId="{12A7318D-844C-4E79-A9E9-AEB591DFF55A}" srcOrd="0" destOrd="0" presId="urn:microsoft.com/office/officeart/2005/8/layout/hierarchy2"/>
    <dgm:cxn modelId="{495FF717-B4E7-470E-8E21-D908D496E665}" type="presOf" srcId="{7B8909CA-B9C4-42DA-BBD4-C3093380C3EE}" destId="{CE4B97A5-BEFB-403F-8C80-474780E950EB}" srcOrd="0" destOrd="0" presId="urn:microsoft.com/office/officeart/2005/8/layout/hierarchy2"/>
    <dgm:cxn modelId="{907C431F-548F-413E-93E7-12FF5D7530CF}" type="presOf" srcId="{C3DD0E6E-0151-4CA3-BA29-4143BECE7B73}" destId="{D71A86A5-F312-4338-A73D-BAFD9B126D21}" srcOrd="1" destOrd="0" presId="urn:microsoft.com/office/officeart/2005/8/layout/hierarchy2"/>
    <dgm:cxn modelId="{98664D2D-A9B3-44A0-9233-7E0650CA9D78}" type="presOf" srcId="{29AF9F81-590F-4444-86D2-8A79221FD9B2}" destId="{6A6E77D6-4BA3-4028-AEE3-BBF7AF736C9B}" srcOrd="1" destOrd="0" presId="urn:microsoft.com/office/officeart/2005/8/layout/hierarchy2"/>
    <dgm:cxn modelId="{AD4BB136-FD21-4564-BC3B-DECBDAA36387}" srcId="{A48985BC-BF20-40A8-A750-C2A8301FE60A}" destId="{9F2890CD-98E7-446F-9EE7-1DCC491DAB11}" srcOrd="0" destOrd="0" parTransId="{39672F94-B0A5-47CF-AEAB-CDC35BF51D63}" sibTransId="{862A8405-9DB1-4A54-BF5D-F34815936ACD}"/>
    <dgm:cxn modelId="{D259463B-7D50-4508-8450-09CF96B36AA2}" type="presOf" srcId="{7FDC1CB7-96A3-41EB-B2F2-63C819AA2766}" destId="{11D10C3D-3EF6-43C7-8FB4-940B85B393CF}" srcOrd="0" destOrd="0" presId="urn:microsoft.com/office/officeart/2005/8/layout/hierarchy2"/>
    <dgm:cxn modelId="{75E8D664-BE5C-4F50-86C5-6EF6F012141E}" type="presOf" srcId="{9F2890CD-98E7-446F-9EE7-1DCC491DAB11}" destId="{D7637494-FA4A-4D51-8266-7A03107D0005}" srcOrd="0" destOrd="0" presId="urn:microsoft.com/office/officeart/2005/8/layout/hierarchy2"/>
    <dgm:cxn modelId="{B2890D67-C77A-4FE5-B4C3-7DCF038A5796}" type="presOf" srcId="{318C0DC3-3F9F-4B60-A222-7DC2AB87CC86}" destId="{C44FAD9C-6DFF-46E9-A867-47B25EB807E3}" srcOrd="0" destOrd="0" presId="urn:microsoft.com/office/officeart/2005/8/layout/hierarchy2"/>
    <dgm:cxn modelId="{D2E71748-B0AF-4D61-A6D7-69B3F26ED6E6}" srcId="{318C0DC3-3F9F-4B60-A222-7DC2AB87CC86}" destId="{DF73E2F7-3D8F-4905-A654-77FC0039C183}" srcOrd="0" destOrd="0" parTransId="{29AF9F81-590F-4444-86D2-8A79221FD9B2}" sibTransId="{D05B497C-FF8F-48CA-A70D-3A3A2B4DF401}"/>
    <dgm:cxn modelId="{26B7B374-D18B-4368-8653-5D27F268F0FE}" srcId="{9F2890CD-98E7-446F-9EE7-1DCC491DAB11}" destId="{7B8909CA-B9C4-42DA-BBD4-C3093380C3EE}" srcOrd="0" destOrd="0" parTransId="{C3DD0E6E-0151-4CA3-BA29-4143BECE7B73}" sibTransId="{8C36F6C6-F3DD-4E0D-B187-812839B8230B}"/>
    <dgm:cxn modelId="{CEEEF254-E41E-43F6-9F51-52E5956AAA9B}" srcId="{DF73E2F7-3D8F-4905-A654-77FC0039C183}" destId="{A48985BC-BF20-40A8-A750-C2A8301FE60A}" srcOrd="0" destOrd="0" parTransId="{73A2355E-1912-4D5C-9FE0-EFD73C6A2987}" sibTransId="{4EBFED33-0772-4336-AED2-8EB64BB3B3E5}"/>
    <dgm:cxn modelId="{F673B377-469C-4BE4-AED8-61F34E449AC1}" type="presOf" srcId="{DF73E2F7-3D8F-4905-A654-77FC0039C183}" destId="{A4B7D97C-7DB1-4800-BCC1-55FE009BBE89}" srcOrd="0" destOrd="0" presId="urn:microsoft.com/office/officeart/2005/8/layout/hierarchy2"/>
    <dgm:cxn modelId="{F4B8758C-996A-4169-8E9B-D4FA43A61787}" type="presOf" srcId="{C3DD0E6E-0151-4CA3-BA29-4143BECE7B73}" destId="{67AA8C18-FE71-4438-BADB-F09EAD7C154B}" srcOrd="0" destOrd="0" presId="urn:microsoft.com/office/officeart/2005/8/layout/hierarchy2"/>
    <dgm:cxn modelId="{C4ABACB4-201D-4999-9035-994EB03E5374}" type="presOf" srcId="{39672F94-B0A5-47CF-AEAB-CDC35BF51D63}" destId="{2F4B7F82-4649-4B0A-B2BD-2EBD21E3E8BA}" srcOrd="1" destOrd="0" presId="urn:microsoft.com/office/officeart/2005/8/layout/hierarchy2"/>
    <dgm:cxn modelId="{B26FB0B9-0B80-4EE1-A34E-A422AF848AF1}" srcId="{7FDC1CB7-96A3-41EB-B2F2-63C819AA2766}" destId="{318C0DC3-3F9F-4B60-A222-7DC2AB87CC86}" srcOrd="0" destOrd="0" parTransId="{0B3DB378-4940-430A-A359-04618A6DF3E1}" sibTransId="{9FEC0780-EB35-42F4-8F2D-E267082A800F}"/>
    <dgm:cxn modelId="{856049DD-E7F8-4E08-A89A-41E3F4F2A822}" type="presOf" srcId="{A48985BC-BF20-40A8-A750-C2A8301FE60A}" destId="{7C3D575A-B906-4A59-8F32-9E99A57A21AC}" srcOrd="0" destOrd="0" presId="urn:microsoft.com/office/officeart/2005/8/layout/hierarchy2"/>
    <dgm:cxn modelId="{A6813FE1-9130-423E-BCC5-CD2969C4739E}" type="presOf" srcId="{73A2355E-1912-4D5C-9FE0-EFD73C6A2987}" destId="{B1164E11-FE6A-46CD-AB9C-367CFF00C64D}" srcOrd="1" destOrd="0" presId="urn:microsoft.com/office/officeart/2005/8/layout/hierarchy2"/>
    <dgm:cxn modelId="{79B9DEE2-F00D-4EDB-B267-3AB54718FADB}" type="presOf" srcId="{39672F94-B0A5-47CF-AEAB-CDC35BF51D63}" destId="{82BB36BB-0B37-4B08-AB03-A2773166057B}" srcOrd="0" destOrd="0" presId="urn:microsoft.com/office/officeart/2005/8/layout/hierarchy2"/>
    <dgm:cxn modelId="{A50AD7F8-302B-4C72-A99F-0FF6A442DFF7}" type="presOf" srcId="{29AF9F81-590F-4444-86D2-8A79221FD9B2}" destId="{BD7FC13E-2C3A-4920-8B70-988ABBE72F31}" srcOrd="0" destOrd="0" presId="urn:microsoft.com/office/officeart/2005/8/layout/hierarchy2"/>
    <dgm:cxn modelId="{8908422D-7541-442D-88D5-11564742A150}" type="presParOf" srcId="{11D10C3D-3EF6-43C7-8FB4-940B85B393CF}" destId="{4F587AF0-1A62-4748-83AC-44C28F525A8D}" srcOrd="0" destOrd="0" presId="urn:microsoft.com/office/officeart/2005/8/layout/hierarchy2"/>
    <dgm:cxn modelId="{1FB75C2A-459A-4104-8FBA-68BB0B90862D}" type="presParOf" srcId="{4F587AF0-1A62-4748-83AC-44C28F525A8D}" destId="{C44FAD9C-6DFF-46E9-A867-47B25EB807E3}" srcOrd="0" destOrd="0" presId="urn:microsoft.com/office/officeart/2005/8/layout/hierarchy2"/>
    <dgm:cxn modelId="{8CD9BF02-F496-4C99-A186-BDB0F95EC207}" type="presParOf" srcId="{4F587AF0-1A62-4748-83AC-44C28F525A8D}" destId="{6A0BFA1D-30F9-4FBF-BB19-0F7A0632E8A2}" srcOrd="1" destOrd="0" presId="urn:microsoft.com/office/officeart/2005/8/layout/hierarchy2"/>
    <dgm:cxn modelId="{C2B3F83D-5568-4AB1-9151-26F165BED3C6}" type="presParOf" srcId="{6A0BFA1D-30F9-4FBF-BB19-0F7A0632E8A2}" destId="{BD7FC13E-2C3A-4920-8B70-988ABBE72F31}" srcOrd="0" destOrd="0" presId="urn:microsoft.com/office/officeart/2005/8/layout/hierarchy2"/>
    <dgm:cxn modelId="{A39D17A0-0A8D-46A9-9980-CEA9F7879B4E}" type="presParOf" srcId="{BD7FC13E-2C3A-4920-8B70-988ABBE72F31}" destId="{6A6E77D6-4BA3-4028-AEE3-BBF7AF736C9B}" srcOrd="0" destOrd="0" presId="urn:microsoft.com/office/officeart/2005/8/layout/hierarchy2"/>
    <dgm:cxn modelId="{096827F8-935C-4AC1-9F33-E99EF45DFF6F}" type="presParOf" srcId="{6A0BFA1D-30F9-4FBF-BB19-0F7A0632E8A2}" destId="{6BF62BE3-A487-4AB1-AEBA-92D654518901}" srcOrd="1" destOrd="0" presId="urn:microsoft.com/office/officeart/2005/8/layout/hierarchy2"/>
    <dgm:cxn modelId="{15EF1CD9-D7FF-42E3-8F79-D5BA68261E79}" type="presParOf" srcId="{6BF62BE3-A487-4AB1-AEBA-92D654518901}" destId="{A4B7D97C-7DB1-4800-BCC1-55FE009BBE89}" srcOrd="0" destOrd="0" presId="urn:microsoft.com/office/officeart/2005/8/layout/hierarchy2"/>
    <dgm:cxn modelId="{D629B302-9A90-4293-B463-6935FE6D242F}" type="presParOf" srcId="{6BF62BE3-A487-4AB1-AEBA-92D654518901}" destId="{4A7243D8-55B6-4448-BC63-3E1C207CA738}" srcOrd="1" destOrd="0" presId="urn:microsoft.com/office/officeart/2005/8/layout/hierarchy2"/>
    <dgm:cxn modelId="{261A44B3-D1DB-45C1-A72F-5A5CE4718AB9}" type="presParOf" srcId="{4A7243D8-55B6-4448-BC63-3E1C207CA738}" destId="{12A7318D-844C-4E79-A9E9-AEB591DFF55A}" srcOrd="0" destOrd="0" presId="urn:microsoft.com/office/officeart/2005/8/layout/hierarchy2"/>
    <dgm:cxn modelId="{B73527C9-A2D0-4593-B8FD-FA7B06214A8F}" type="presParOf" srcId="{12A7318D-844C-4E79-A9E9-AEB591DFF55A}" destId="{B1164E11-FE6A-46CD-AB9C-367CFF00C64D}" srcOrd="0" destOrd="0" presId="urn:microsoft.com/office/officeart/2005/8/layout/hierarchy2"/>
    <dgm:cxn modelId="{94DCA5A3-A496-4C67-BD2E-4D525F1CCB73}" type="presParOf" srcId="{4A7243D8-55B6-4448-BC63-3E1C207CA738}" destId="{998F96A2-317E-4F1C-96EC-8D4143F759D6}" srcOrd="1" destOrd="0" presId="urn:microsoft.com/office/officeart/2005/8/layout/hierarchy2"/>
    <dgm:cxn modelId="{4399C16B-DB48-4996-81B8-D0BC619F788C}" type="presParOf" srcId="{998F96A2-317E-4F1C-96EC-8D4143F759D6}" destId="{7C3D575A-B906-4A59-8F32-9E99A57A21AC}" srcOrd="0" destOrd="0" presId="urn:microsoft.com/office/officeart/2005/8/layout/hierarchy2"/>
    <dgm:cxn modelId="{CAB5E605-3796-4E66-A5C5-28325D152EDC}" type="presParOf" srcId="{998F96A2-317E-4F1C-96EC-8D4143F759D6}" destId="{55C0E90F-128F-4187-B164-881BD74B8D45}" srcOrd="1" destOrd="0" presId="urn:microsoft.com/office/officeart/2005/8/layout/hierarchy2"/>
    <dgm:cxn modelId="{3465425C-5DA1-4DED-99A3-96AB098B4C14}" type="presParOf" srcId="{55C0E90F-128F-4187-B164-881BD74B8D45}" destId="{82BB36BB-0B37-4B08-AB03-A2773166057B}" srcOrd="0" destOrd="0" presId="urn:microsoft.com/office/officeart/2005/8/layout/hierarchy2"/>
    <dgm:cxn modelId="{885D5578-677B-427D-A6D3-3C1B5647B75B}" type="presParOf" srcId="{82BB36BB-0B37-4B08-AB03-A2773166057B}" destId="{2F4B7F82-4649-4B0A-B2BD-2EBD21E3E8BA}" srcOrd="0" destOrd="0" presId="urn:microsoft.com/office/officeart/2005/8/layout/hierarchy2"/>
    <dgm:cxn modelId="{41B7AA45-647C-4C06-803E-A1496FD07752}" type="presParOf" srcId="{55C0E90F-128F-4187-B164-881BD74B8D45}" destId="{B8242D35-7A80-499B-8E8A-BA93E709F4AE}" srcOrd="1" destOrd="0" presId="urn:microsoft.com/office/officeart/2005/8/layout/hierarchy2"/>
    <dgm:cxn modelId="{D34AE292-8CA9-4E5A-856C-30A05308141E}" type="presParOf" srcId="{B8242D35-7A80-499B-8E8A-BA93E709F4AE}" destId="{D7637494-FA4A-4D51-8266-7A03107D0005}" srcOrd="0" destOrd="0" presId="urn:microsoft.com/office/officeart/2005/8/layout/hierarchy2"/>
    <dgm:cxn modelId="{0D1F4DD3-A7E5-4550-A959-F2C2A9C01A65}" type="presParOf" srcId="{B8242D35-7A80-499B-8E8A-BA93E709F4AE}" destId="{DD8DABA8-B8BE-4A97-AA37-03E1F3A98BB8}" srcOrd="1" destOrd="0" presId="urn:microsoft.com/office/officeart/2005/8/layout/hierarchy2"/>
    <dgm:cxn modelId="{756767B5-D97C-445F-A1EC-54153B75A0F4}" type="presParOf" srcId="{DD8DABA8-B8BE-4A97-AA37-03E1F3A98BB8}" destId="{67AA8C18-FE71-4438-BADB-F09EAD7C154B}" srcOrd="0" destOrd="0" presId="urn:microsoft.com/office/officeart/2005/8/layout/hierarchy2"/>
    <dgm:cxn modelId="{B9238825-C349-4F5B-A6C7-9A8740A4D1A4}" type="presParOf" srcId="{67AA8C18-FE71-4438-BADB-F09EAD7C154B}" destId="{D71A86A5-F312-4338-A73D-BAFD9B126D21}" srcOrd="0" destOrd="0" presId="urn:microsoft.com/office/officeart/2005/8/layout/hierarchy2"/>
    <dgm:cxn modelId="{E0E9E103-4DC8-4FA2-BC55-DA773D93F8B9}" type="presParOf" srcId="{DD8DABA8-B8BE-4A97-AA37-03E1F3A98BB8}" destId="{42518AE5-6C1E-466F-814F-69B271A5AB01}" srcOrd="1" destOrd="0" presId="urn:microsoft.com/office/officeart/2005/8/layout/hierarchy2"/>
    <dgm:cxn modelId="{F25A4765-6A25-443F-AD33-FEA61A9AE4EE}" type="presParOf" srcId="{42518AE5-6C1E-466F-814F-69B271A5AB01}" destId="{CE4B97A5-BEFB-403F-8C80-474780E950EB}" srcOrd="0" destOrd="0" presId="urn:microsoft.com/office/officeart/2005/8/layout/hierarchy2"/>
    <dgm:cxn modelId="{758BB0B4-A011-4C06-ACB4-E0BCFB3CB7F7}" type="presParOf" srcId="{42518AE5-6C1E-466F-814F-69B271A5AB01}" destId="{280C5BC4-9F5D-4CF3-BD44-6E844BF3B88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FAD9C-6DFF-46E9-A867-47B25EB807E3}">
      <dsp:nvSpPr>
        <dsp:cNvPr id="0" name=""/>
        <dsp:cNvSpPr/>
      </dsp:nvSpPr>
      <dsp:spPr>
        <a:xfrm>
          <a:off x="6802" y="2264985"/>
          <a:ext cx="1405063" cy="645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 err="1">
              <a:solidFill>
                <a:schemeClr val="tx1"/>
              </a:solidFill>
            </a:rPr>
            <a:t>test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sites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with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infrastructure</a:t>
          </a:r>
          <a:endParaRPr lang="de-CH" sz="1400" kern="1200" dirty="0">
            <a:solidFill>
              <a:schemeClr val="tx1"/>
            </a:solidFill>
          </a:endParaRPr>
        </a:p>
      </dsp:txBody>
      <dsp:txXfrm>
        <a:off x="25702" y="2283885"/>
        <a:ext cx="1367263" cy="607478"/>
      </dsp:txXfrm>
    </dsp:sp>
    <dsp:sp modelId="{BD7FC13E-2C3A-4920-8B70-988ABBE72F31}">
      <dsp:nvSpPr>
        <dsp:cNvPr id="0" name=""/>
        <dsp:cNvSpPr/>
      </dsp:nvSpPr>
      <dsp:spPr>
        <a:xfrm>
          <a:off x="1411866" y="2580095"/>
          <a:ext cx="346362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46362" y="75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500" kern="1200"/>
        </a:p>
      </dsp:txBody>
      <dsp:txXfrm>
        <a:off x="1576388" y="2578965"/>
        <a:ext cx="17318" cy="17318"/>
      </dsp:txXfrm>
    </dsp:sp>
    <dsp:sp modelId="{A4B7D97C-7DB1-4800-BCC1-55FE009BBE89}">
      <dsp:nvSpPr>
        <dsp:cNvPr id="0" name=""/>
        <dsp:cNvSpPr/>
      </dsp:nvSpPr>
      <dsp:spPr>
        <a:xfrm>
          <a:off x="1758229" y="2228412"/>
          <a:ext cx="1455589" cy="718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solidFill>
                <a:schemeClr val="tx1"/>
              </a:solidFill>
            </a:rPr>
            <a:t>cameras acquiring images daily</a:t>
          </a:r>
        </a:p>
      </dsp:txBody>
      <dsp:txXfrm>
        <a:off x="1779271" y="2249454"/>
        <a:ext cx="1413505" cy="676341"/>
      </dsp:txXfrm>
    </dsp:sp>
    <dsp:sp modelId="{12A7318D-844C-4E79-A9E9-AEB591DFF55A}">
      <dsp:nvSpPr>
        <dsp:cNvPr id="0" name=""/>
        <dsp:cNvSpPr/>
      </dsp:nvSpPr>
      <dsp:spPr>
        <a:xfrm>
          <a:off x="3213818" y="2580095"/>
          <a:ext cx="346362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46362" y="75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500" kern="1200"/>
        </a:p>
      </dsp:txBody>
      <dsp:txXfrm>
        <a:off x="3378340" y="2578965"/>
        <a:ext cx="17318" cy="17318"/>
      </dsp:txXfrm>
    </dsp:sp>
    <dsp:sp modelId="{7C3D575A-B906-4A59-8F32-9E99A57A21AC}">
      <dsp:nvSpPr>
        <dsp:cNvPr id="0" name=""/>
        <dsp:cNvSpPr/>
      </dsp:nvSpPr>
      <dsp:spPr>
        <a:xfrm>
          <a:off x="3560181" y="2108750"/>
          <a:ext cx="1318957" cy="9577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 err="1">
              <a:solidFill>
                <a:schemeClr val="tx1"/>
              </a:solidFill>
            </a:rPr>
            <a:t>selection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of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appropriate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images</a:t>
          </a:r>
          <a:endParaRPr lang="de-CH" sz="1400" kern="1200" dirty="0">
            <a:solidFill>
              <a:schemeClr val="tx1"/>
            </a:solidFill>
          </a:endParaRPr>
        </a:p>
      </dsp:txBody>
      <dsp:txXfrm>
        <a:off x="3588233" y="2136802"/>
        <a:ext cx="1262853" cy="901645"/>
      </dsp:txXfrm>
    </dsp:sp>
    <dsp:sp modelId="{82BB36BB-0B37-4B08-AB03-A2773166057B}">
      <dsp:nvSpPr>
        <dsp:cNvPr id="0" name=""/>
        <dsp:cNvSpPr/>
      </dsp:nvSpPr>
      <dsp:spPr>
        <a:xfrm>
          <a:off x="4879139" y="2580095"/>
          <a:ext cx="346362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46362" y="75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500" kern="1200"/>
        </a:p>
      </dsp:txBody>
      <dsp:txXfrm>
        <a:off x="5043661" y="2578965"/>
        <a:ext cx="17318" cy="17318"/>
      </dsp:txXfrm>
    </dsp:sp>
    <dsp:sp modelId="{D7637494-FA4A-4D51-8266-7A03107D0005}">
      <dsp:nvSpPr>
        <dsp:cNvPr id="0" name=""/>
        <dsp:cNvSpPr/>
      </dsp:nvSpPr>
      <dsp:spPr>
        <a:xfrm>
          <a:off x="5225502" y="1941132"/>
          <a:ext cx="1788669" cy="1292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u="none" kern="1200" dirty="0" err="1">
              <a:solidFill>
                <a:schemeClr val="tx1"/>
              </a:solidFill>
            </a:rPr>
            <a:t>snow</a:t>
          </a:r>
          <a:r>
            <a:rPr lang="de-CH" sz="1400" b="0" u="none" kern="1200" dirty="0">
              <a:solidFill>
                <a:schemeClr val="tx1"/>
              </a:solidFill>
            </a:rPr>
            <a:t> </a:t>
          </a:r>
          <a:r>
            <a:rPr lang="de-CH" sz="1400" b="0" u="none" kern="1200" dirty="0" err="1">
              <a:solidFill>
                <a:schemeClr val="tx1"/>
              </a:solidFill>
            </a:rPr>
            <a:t>classification</a:t>
          </a:r>
          <a:r>
            <a:rPr lang="de-CH" sz="1400" b="0" u="none" kern="1200" dirty="0">
              <a:solidFill>
                <a:schemeClr val="tx1"/>
              </a:solidFill>
            </a:rPr>
            <a:t>, </a:t>
          </a:r>
          <a:r>
            <a:rPr lang="de-CH" sz="1400" b="0" u="none" kern="1200" dirty="0" err="1">
              <a:solidFill>
                <a:schemeClr val="tx1"/>
              </a:solidFill>
            </a:rPr>
            <a:t>snow</a:t>
          </a:r>
          <a:r>
            <a:rPr lang="de-CH" sz="1400" b="0" u="none" kern="1200" dirty="0">
              <a:solidFill>
                <a:schemeClr val="tx1"/>
              </a:solidFill>
            </a:rPr>
            <a:t> </a:t>
          </a:r>
          <a:r>
            <a:rPr lang="de-CH" sz="1400" b="0" u="none" kern="1200" dirty="0" err="1">
              <a:solidFill>
                <a:schemeClr val="tx1"/>
              </a:solidFill>
            </a:rPr>
            <a:t>cover</a:t>
          </a:r>
          <a:r>
            <a:rPr lang="de-CH" sz="1400" b="0" u="none" kern="1200" dirty="0">
              <a:solidFill>
                <a:schemeClr val="tx1"/>
              </a:solidFill>
            </a:rPr>
            <a:t> </a:t>
          </a:r>
          <a:r>
            <a:rPr lang="de-CH" sz="1400" b="0" u="none" kern="1200" dirty="0" err="1">
              <a:solidFill>
                <a:schemeClr val="tx1"/>
              </a:solidFill>
            </a:rPr>
            <a:t>map</a:t>
          </a:r>
          <a:r>
            <a:rPr lang="de-CH" sz="1400" b="0" u="none" kern="1200" dirty="0">
              <a:solidFill>
                <a:schemeClr val="tx1"/>
              </a:solidFill>
            </a:rPr>
            <a:t> </a:t>
          </a:r>
          <a:r>
            <a:rPr lang="de-CH" sz="1400" b="0" u="none" kern="1200" dirty="0" err="1">
              <a:solidFill>
                <a:schemeClr val="tx1"/>
              </a:solidFill>
            </a:rPr>
            <a:t>generation</a:t>
          </a:r>
          <a:endParaRPr lang="de-CH" sz="1400" b="0" u="none" kern="1200" dirty="0">
            <a:solidFill>
              <a:schemeClr val="tx1"/>
            </a:solidFill>
          </a:endParaRPr>
        </a:p>
      </dsp:txBody>
      <dsp:txXfrm>
        <a:off x="5263372" y="1979002"/>
        <a:ext cx="1712929" cy="1217245"/>
      </dsp:txXfrm>
    </dsp:sp>
    <dsp:sp modelId="{67AA8C18-FE71-4438-BADB-F09EAD7C154B}">
      <dsp:nvSpPr>
        <dsp:cNvPr id="0" name=""/>
        <dsp:cNvSpPr/>
      </dsp:nvSpPr>
      <dsp:spPr>
        <a:xfrm>
          <a:off x="7014171" y="2580095"/>
          <a:ext cx="346362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46362" y="75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500" kern="1200"/>
        </a:p>
      </dsp:txBody>
      <dsp:txXfrm>
        <a:off x="7178693" y="2578965"/>
        <a:ext cx="17318" cy="17318"/>
      </dsp:txXfrm>
    </dsp:sp>
    <dsp:sp modelId="{CE4B97A5-BEFB-403F-8C80-474780E950EB}">
      <dsp:nvSpPr>
        <dsp:cNvPr id="0" name=""/>
        <dsp:cNvSpPr/>
      </dsp:nvSpPr>
      <dsp:spPr>
        <a:xfrm>
          <a:off x="7360534" y="2178581"/>
          <a:ext cx="1275013" cy="8180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 err="1">
              <a:solidFill>
                <a:schemeClr val="tx1"/>
              </a:solidFill>
            </a:rPr>
            <a:t>daily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snowmaps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for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Dischma</a:t>
          </a:r>
          <a:r>
            <a:rPr lang="de-CH" sz="1400" kern="1200" dirty="0">
              <a:solidFill>
                <a:schemeClr val="tx1"/>
              </a:solidFill>
            </a:rPr>
            <a:t> </a:t>
          </a:r>
          <a:r>
            <a:rPr lang="de-CH" sz="1400" kern="1200" dirty="0" err="1">
              <a:solidFill>
                <a:schemeClr val="tx1"/>
              </a:solidFill>
            </a:rPr>
            <a:t>valley</a:t>
          </a:r>
          <a:endParaRPr lang="de-CH" sz="1400" kern="1200" dirty="0">
            <a:solidFill>
              <a:schemeClr val="tx1"/>
            </a:solidFill>
          </a:endParaRPr>
        </a:p>
      </dsp:txBody>
      <dsp:txXfrm>
        <a:off x="7384495" y="2202542"/>
        <a:ext cx="1227091" cy="770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6E6AA-B765-4E5F-833A-CF72E93DB5F7}" type="datetimeFigureOut">
              <a:rPr lang="de-CH" smtClean="0"/>
              <a:t>03.12.2021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7EBB5-CA15-46DB-8426-983970F63CA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805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Connected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Coordinates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master</a:t>
            </a:r>
            <a:r>
              <a:rPr lang="de-CH" dirty="0"/>
              <a:t> Image</a:t>
            </a:r>
          </a:p>
          <a:p>
            <a:endParaRPr lang="de-CH" dirty="0"/>
          </a:p>
          <a:p>
            <a:r>
              <a:rPr lang="de-CH" dirty="0"/>
              <a:t>System still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today</a:t>
            </a:r>
            <a:r>
              <a:rPr lang="de-CH" dirty="0"/>
              <a:t>!!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future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7EBB5-CA15-46DB-8426-983970F63CA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127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044C79-A60C-4C45-9038-D41FEC848B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0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0"/>
            <a:ext cx="3144838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0"/>
            <a:ext cx="297656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0"/>
            <a:ext cx="28924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348880"/>
            <a:ext cx="7772400" cy="2254696"/>
          </a:xfrm>
        </p:spPr>
        <p:txBody>
          <a:bodyPr/>
          <a:lstStyle>
            <a:lvl1pPr algn="ctr">
              <a:defRPr>
                <a:solidFill>
                  <a:srgbClr val="0099CC"/>
                </a:solidFill>
              </a:defRPr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700736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 dirty="0"/>
              <a:t>Master-Untertitelformat bearbeiten</a:t>
            </a:r>
            <a:endParaRPr lang="de-DE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r"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CH" dirty="0"/>
              <a:t>WSL Institut </a:t>
            </a:r>
            <a:r>
              <a:rPr lang="de-CH" dirty="0" err="1"/>
              <a:t>for</a:t>
            </a:r>
            <a:r>
              <a:rPr lang="de-CH" dirty="0"/>
              <a:t> Snow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Avalanche</a:t>
            </a:r>
            <a:r>
              <a:rPr lang="de-CH" dirty="0"/>
              <a:t> Research SLF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fld id="{F268FE46-3BC0-2B48-9B03-1BCBB1B4A3C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68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dirty="0"/>
              <a:t>WSL Institute </a:t>
            </a:r>
            <a:r>
              <a:rPr lang="de-CH" dirty="0" err="1"/>
              <a:t>for</a:t>
            </a:r>
            <a:r>
              <a:rPr lang="de-CH" dirty="0"/>
              <a:t> Snow </a:t>
            </a:r>
            <a:r>
              <a:rPr lang="de-CH" dirty="0" err="1"/>
              <a:t>and</a:t>
            </a:r>
            <a:r>
              <a:rPr lang="de-CH" dirty="0"/>
              <a:t>  </a:t>
            </a:r>
            <a:r>
              <a:rPr lang="de-CH" dirty="0" err="1"/>
              <a:t>Avalanche</a:t>
            </a:r>
            <a:r>
              <a:rPr lang="de-CH" dirty="0"/>
              <a:t> Research SLF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6292B-A2D6-0143-8EAC-EA56A6C2F71D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6385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98638"/>
            <a:ext cx="3946525" cy="4221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79925" y="1798638"/>
            <a:ext cx="3948113" cy="4221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WSL-Institut für Schnee- und Lawinenforschung SLF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ABCC5-3373-3842-9693-347F14511FEE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995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WSL-Institut für Schnee- und Lawinenforschung SLF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E5EAB-179E-BE48-8D9D-E6C16ABF07CE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4663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41337A3-4BFC-6E4E-AA83-F479AC8E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FFD9-D361-4048-8882-BF1B0801FA04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5AD155-54EB-9D42-8C5B-AD960B83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BC4C11-1E16-8C4D-8340-EC33B1A9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CFFFA-14B1-DE48-9929-5F9028B5FE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8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852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8520" cy="397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11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98638"/>
            <a:ext cx="8047038" cy="422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79388"/>
            <a:ext cx="80470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5150" y="6427788"/>
            <a:ext cx="662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CH" dirty="0"/>
              <a:t>WSL Institute </a:t>
            </a:r>
            <a:r>
              <a:rPr lang="de-CH" dirty="0" err="1"/>
              <a:t>for</a:t>
            </a:r>
            <a:r>
              <a:rPr lang="de-CH" dirty="0"/>
              <a:t> Snow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Avalanche</a:t>
            </a:r>
            <a:r>
              <a:rPr lang="de-CH" dirty="0"/>
              <a:t> Research SLF</a:t>
            </a: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27788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fld id="{2DAC9139-D221-CF40-ACD6-B4BE94230D25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pic>
        <p:nvPicPr>
          <p:cNvPr id="1030" name="Picture 11" descr="WSL-P322.gif                                                   0002B145MacGurzeler                    BBC3508C: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65850"/>
            <a:ext cx="4730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Bild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6130925"/>
            <a:ext cx="4667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10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10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2.jpe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6.tiff"/><Relationship Id="rId10" Type="http://schemas.openxmlformats.org/officeDocument/2006/relationships/image" Target="../media/image11.jpeg"/><Relationship Id="rId4" Type="http://schemas.openxmlformats.org/officeDocument/2006/relationships/diagramData" Target="../diagrams/data1.xml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420938"/>
            <a:ext cx="7772400" cy="218281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“Master thesis”</a:t>
            </a:r>
            <a:br>
              <a:rPr lang="en-US" sz="3200" dirty="0"/>
            </a:br>
            <a:r>
              <a:rPr lang="en-US" sz="3200" dirty="0"/>
              <a:t>Automatically identifying snow and sorting out foggy photographs relying on deep learning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700588"/>
            <a:ext cx="6400800" cy="1752600"/>
          </a:xfrm>
        </p:spPr>
        <p:txBody>
          <a:bodyPr/>
          <a:lstStyle/>
          <a:p>
            <a:pPr>
              <a:defRPr/>
            </a:pPr>
            <a:r>
              <a:rPr lang="de-DE" sz="2400" dirty="0"/>
              <a:t>SLF und </a:t>
            </a:r>
            <a:r>
              <a:rPr lang="de-DE" sz="2400" dirty="0" err="1"/>
              <a:t>Ecovision</a:t>
            </a:r>
            <a:r>
              <a:rPr lang="de-DE" sz="2400" dirty="0"/>
              <a:t> </a:t>
            </a:r>
            <a:r>
              <a:rPr lang="de-DE" sz="2400" dirty="0" err="1"/>
              <a:t>Lab@ETHZ</a:t>
            </a:r>
            <a:r>
              <a:rPr lang="de-DE" sz="2400" dirty="0"/>
              <a:t>/UZH</a:t>
            </a:r>
            <a:br>
              <a:rPr lang="de-DE" sz="2400" dirty="0"/>
            </a:br>
            <a:br>
              <a:rPr lang="de-DE" sz="2400" dirty="0"/>
            </a:br>
            <a:r>
              <a:rPr lang="de-DE" sz="2000" dirty="0"/>
              <a:t>Elisabeth Hafner, Yves Bühler</a:t>
            </a:r>
            <a:br>
              <a:rPr lang="de-DE" sz="2000" dirty="0"/>
            </a:br>
            <a:r>
              <a:rPr lang="de-DE" sz="2000" dirty="0"/>
              <a:t>Rodrigo </a:t>
            </a:r>
            <a:r>
              <a:rPr lang="de-DE" sz="2000" dirty="0" err="1"/>
              <a:t>Caye</a:t>
            </a:r>
            <a:r>
              <a:rPr lang="de-DE" sz="2000" dirty="0"/>
              <a:t> </a:t>
            </a:r>
            <a:r>
              <a:rPr lang="de-DE" sz="2000" dirty="0" err="1"/>
              <a:t>Daudt</a:t>
            </a:r>
            <a:r>
              <a:rPr lang="de-DE" sz="2000" dirty="0"/>
              <a:t>, Jan Dirk Wegner</a:t>
            </a:r>
            <a:br>
              <a:rPr lang="de-DE" sz="2400" dirty="0"/>
            </a:br>
            <a:endParaRPr lang="de-DE" sz="240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r">
              <a:defRPr sz="1100"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WSL Institute </a:t>
            </a:r>
            <a:r>
              <a:rPr kumimoji="0" lang="de-CH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for</a:t>
            </a: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Snow </a:t>
            </a:r>
            <a:r>
              <a:rPr kumimoji="0" lang="de-CH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and</a:t>
            </a: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r>
              <a:rPr kumimoji="0" lang="de-CH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Avalanche</a:t>
            </a: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Research SLF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Part of the WSL and thus of the ETH Domain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endParaRPr kumimoji="0" lang="de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100"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4F0E2B-CFB7-1D42-8343-9D3B8F8FA88A}" type="slidenum"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84803-DD63-4978-9473-EA6D1BA3B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3486150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E1573-A9D1-4FBA-919C-6E19BEE49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50" r="8001"/>
          <a:stretch/>
        </p:blipFill>
        <p:spPr>
          <a:xfrm rot="5400000">
            <a:off x="3259522" y="-343706"/>
            <a:ext cx="2324100" cy="3011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F5F560-FD5A-45F2-BE9E-F99189248D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651"/>
          <a:stretch/>
        </p:blipFill>
        <p:spPr>
          <a:xfrm rot="16200000">
            <a:off x="6096960" y="-914400"/>
            <a:ext cx="3070312" cy="34066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C2E3E65-903C-4769-B7F9-8CBBE647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11" y="1300954"/>
            <a:ext cx="1613370" cy="34559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0B7C00-E5AD-4D0F-9160-31CD21709C30}"/>
              </a:ext>
            </a:extLst>
          </p:cNvPr>
          <p:cNvSpPr txBox="1"/>
          <p:nvPr/>
        </p:nvSpPr>
        <p:spPr>
          <a:xfrm>
            <a:off x="6660232" y="6093296"/>
            <a:ext cx="2376264" cy="6962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2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9F794B-B474-4667-A53D-30E7740D0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847376"/>
              </p:ext>
            </p:extLst>
          </p:nvPr>
        </p:nvGraphicFramePr>
        <p:xfrm>
          <a:off x="277837" y="441284"/>
          <a:ext cx="8642350" cy="517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A8279B8-ACF8-48BE-9B50-9BA10C42AF8A}"/>
              </a:ext>
            </a:extLst>
          </p:cNvPr>
          <p:cNvGrpSpPr/>
          <p:nvPr/>
        </p:nvGrpSpPr>
        <p:grpSpPr>
          <a:xfrm>
            <a:off x="4651871" y="1010329"/>
            <a:ext cx="2189441" cy="4460249"/>
            <a:chOff x="-1097931" y="-1071717"/>
            <a:chExt cx="2189998" cy="446260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AADB10-AE90-4956-86CA-9701A1EA1B55}"/>
                </a:ext>
              </a:extLst>
            </p:cNvPr>
            <p:cNvGrpSpPr/>
            <p:nvPr/>
          </p:nvGrpSpPr>
          <p:grpSpPr>
            <a:xfrm>
              <a:off x="-52494" y="-1071717"/>
              <a:ext cx="1144561" cy="697262"/>
              <a:chOff x="-114955" y="-2594517"/>
              <a:chExt cx="1216550" cy="83240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25D6EA-CC4F-4BE9-BA04-4AD8E13201A2}"/>
                  </a:ext>
                </a:extLst>
              </p:cNvPr>
              <p:cNvSpPr/>
              <p:nvPr/>
            </p:nvSpPr>
            <p:spPr>
              <a:xfrm>
                <a:off x="-114955" y="-2594517"/>
                <a:ext cx="1216550" cy="678328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12" name="Text Box 2">
                <a:extLst>
                  <a:ext uri="{FF2B5EF4-FFF2-40B4-BE49-F238E27FC236}">
                    <a16:creationId xmlns:a16="http://schemas.microsoft.com/office/drawing/2014/main" id="{89FA006F-090D-4FAA-8655-1B52448B2D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3257" y="-2483536"/>
                <a:ext cx="1113155" cy="721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ts val="12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improve snow classification</a:t>
                </a:r>
                <a:endParaRPr kumimoji="0" lang="de-CH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3B3C27-61CC-4F64-906B-90FFD5E30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97931" y="2626310"/>
              <a:ext cx="0" cy="764576"/>
            </a:xfrm>
            <a:prstGeom prst="straightConnector1">
              <a:avLst/>
            </a:prstGeom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D48B9-551F-4E22-84CE-637E3CF381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6803" y="3868801"/>
            <a:ext cx="2348126" cy="1565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43C826-2831-41AC-9422-01473BFF6CD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b="8220"/>
          <a:stretch/>
        </p:blipFill>
        <p:spPr>
          <a:xfrm>
            <a:off x="251519" y="3405439"/>
            <a:ext cx="1793997" cy="1195998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DD3A411E-0C87-43BC-BCBB-965F528CA0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1" y="116632"/>
            <a:ext cx="1793997" cy="2540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30B29B-E50E-4FDB-B29A-798D1DC6D70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r="15370"/>
          <a:stretch/>
        </p:blipFill>
        <p:spPr>
          <a:xfrm>
            <a:off x="2124506" y="1001037"/>
            <a:ext cx="1586889" cy="1584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98A4EB-4E78-49EB-B80D-D93C42DD258D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183" y="1386927"/>
            <a:ext cx="1629658" cy="10862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53474E-01A8-451E-865D-CC4E02FCC603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184" y="3587218"/>
            <a:ext cx="1629658" cy="1086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1B609B-13FE-4275-B294-67633C9322E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5" b="13255"/>
          <a:stretch/>
        </p:blipFill>
        <p:spPr>
          <a:xfrm>
            <a:off x="5454239" y="3631140"/>
            <a:ext cx="2110652" cy="12302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557150-FFA7-4803-8DF6-9F4F43B10E0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8000" r="5159" b="5901"/>
          <a:stretch/>
        </p:blipFill>
        <p:spPr>
          <a:xfrm>
            <a:off x="5672910" y="4839647"/>
            <a:ext cx="1474340" cy="194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E2F8EE8-B52A-084A-8AAB-3352219B41C0}"/>
              </a:ext>
            </a:extLst>
          </p:cNvPr>
          <p:cNvSpPr txBox="1"/>
          <p:nvPr/>
        </p:nvSpPr>
        <p:spPr>
          <a:xfrm>
            <a:off x="3453745" y="91254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Past Project- </a:t>
            </a:r>
            <a:r>
              <a:rPr lang="en-US" sz="3600" b="1" dirty="0" err="1">
                <a:solidFill>
                  <a:srgbClr val="000000"/>
                </a:solidFill>
                <a:latin typeface="Arial"/>
                <a:ea typeface="ＭＳ Ｐゴシック" charset="0"/>
              </a:rPr>
              <a:t>DeFrost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grpSp>
        <p:nvGrpSpPr>
          <p:cNvPr id="27" name="Group 7">
            <a:extLst>
              <a:ext uri="{FF2B5EF4-FFF2-40B4-BE49-F238E27FC236}">
                <a16:creationId xmlns:a16="http://schemas.microsoft.com/office/drawing/2014/main" id="{CF4BF537-0BF8-4C2D-B5FF-D937FBC4C9F3}"/>
              </a:ext>
            </a:extLst>
          </p:cNvPr>
          <p:cNvGrpSpPr/>
          <p:nvPr/>
        </p:nvGrpSpPr>
        <p:grpSpPr>
          <a:xfrm rot="10800000">
            <a:off x="4102543" y="1579986"/>
            <a:ext cx="2221839" cy="4522230"/>
            <a:chOff x="-1178817" y="-1004666"/>
            <a:chExt cx="2222404" cy="4524615"/>
          </a:xfrm>
        </p:grpSpPr>
        <p:grpSp>
          <p:nvGrpSpPr>
            <p:cNvPr id="28" name="Group 8">
              <a:extLst>
                <a:ext uri="{FF2B5EF4-FFF2-40B4-BE49-F238E27FC236}">
                  <a16:creationId xmlns:a16="http://schemas.microsoft.com/office/drawing/2014/main" id="{5E67283C-4206-41C2-A66F-012560183761}"/>
                </a:ext>
              </a:extLst>
            </p:cNvPr>
            <p:cNvGrpSpPr/>
            <p:nvPr/>
          </p:nvGrpSpPr>
          <p:grpSpPr>
            <a:xfrm>
              <a:off x="-100974" y="-1004666"/>
              <a:ext cx="1144561" cy="631971"/>
              <a:chOff x="-166484" y="-2514469"/>
              <a:chExt cx="1216550" cy="754459"/>
            </a:xfrm>
          </p:grpSpPr>
          <p:sp>
            <p:nvSpPr>
              <p:cNvPr id="30" name="Rectangle: Rounded Corners 10">
                <a:extLst>
                  <a:ext uri="{FF2B5EF4-FFF2-40B4-BE49-F238E27FC236}">
                    <a16:creationId xmlns:a16="http://schemas.microsoft.com/office/drawing/2014/main" id="{9F057891-A060-457F-A73C-9B597FD37986}"/>
                  </a:ext>
                </a:extLst>
              </p:cNvPr>
              <p:cNvSpPr/>
              <p:nvPr/>
            </p:nvSpPr>
            <p:spPr>
              <a:xfrm>
                <a:off x="-166484" y="-2438339"/>
                <a:ext cx="1216550" cy="67832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CH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31" name="Text Box 2">
                <a:extLst>
                  <a:ext uri="{FF2B5EF4-FFF2-40B4-BE49-F238E27FC236}">
                    <a16:creationId xmlns:a16="http://schemas.microsoft.com/office/drawing/2014/main" id="{EE706943-9433-4B61-8EC2-579E276400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0800000">
                <a:off x="-166484" y="-2514469"/>
                <a:ext cx="1113155" cy="721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ts val="12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dirty="0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m</a:t>
                </a: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ake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 independent of threshold</a:t>
                </a:r>
                <a:endParaRPr kumimoji="0" lang="de-CH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p:grpSp>
        <p:cxnSp>
          <p:nvCxnSpPr>
            <p:cNvPr id="29" name="Straight Arrow Connector 9">
              <a:extLst>
                <a:ext uri="{FF2B5EF4-FFF2-40B4-BE49-F238E27FC236}">
                  <a16:creationId xmlns:a16="http://schemas.microsoft.com/office/drawing/2014/main" id="{C940EE94-F0A1-4E68-844D-B2581BEF7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78817" y="2755373"/>
              <a:ext cx="0" cy="764576"/>
            </a:xfrm>
            <a:prstGeom prst="straightConnector1">
              <a:avLst/>
            </a:prstGeom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00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B7E0404-E95B-2E48-B819-A92763715B4E}"/>
              </a:ext>
            </a:extLst>
          </p:cNvPr>
          <p:cNvSpPr txBox="1"/>
          <p:nvPr/>
        </p:nvSpPr>
        <p:spPr>
          <a:xfrm>
            <a:off x="228954" y="392941"/>
            <a:ext cx="621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Operational camera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1127" y="1250422"/>
            <a:ext cx="5253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marR="0" lvl="0" indent="-214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Five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sites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with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a total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of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13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cameras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 6th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site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to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be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mounted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soon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sym typeface="Wingdings" panose="05000000000000000000" pitchFamily="2" charset="2"/>
            </a:endParaRPr>
          </a:p>
          <a:p>
            <a:pPr marL="214313" marR="0" lvl="0" indent="-214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sym typeface="Wingdings" panose="05000000000000000000" pitchFamily="2" charset="2"/>
            </a:endParaRPr>
          </a:p>
          <a:p>
            <a:pPr marL="214313" marR="0" lvl="0" indent="-214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Images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acquired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every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30/60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minutes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and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available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in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near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sym typeface="Wingdings" panose="05000000000000000000" pitchFamily="2" charset="2"/>
              </a:rPr>
              <a:t> real-time</a:t>
            </a:r>
          </a:p>
          <a:p>
            <a:pPr marL="214313" marR="0" lvl="0" indent="-214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A3307-2C54-42B9-9F5D-6B5BBAE94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4"/>
          <a:stretch/>
        </p:blipFill>
        <p:spPr>
          <a:xfrm>
            <a:off x="205622" y="3512085"/>
            <a:ext cx="5236796" cy="266429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21BA024-43A3-4EE6-A5EC-AAB08CA76E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18" y="1650954"/>
            <a:ext cx="3613765" cy="5117677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F3EE5A8-0477-4B99-88FD-87F70ED0644E}"/>
              </a:ext>
            </a:extLst>
          </p:cNvPr>
          <p:cNvCxnSpPr>
            <a:cxnSpLocks/>
          </p:cNvCxnSpPr>
          <p:nvPr/>
        </p:nvCxnSpPr>
        <p:spPr bwMode="auto">
          <a:xfrm flipV="1">
            <a:off x="6693159" y="4136572"/>
            <a:ext cx="149290" cy="1057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691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7F91C-5261-4EDD-BDAB-2AE7F2CB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Fog/</a:t>
            </a:r>
            <a:r>
              <a:rPr lang="de-CH" dirty="0" err="1"/>
              <a:t>no</a:t>
            </a:r>
            <a:r>
              <a:rPr lang="de-CH" dirty="0"/>
              <a:t> Fog </a:t>
            </a:r>
            <a:r>
              <a:rPr lang="de-CH" dirty="0" err="1"/>
              <a:t>classification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FFC147-339A-4104-BE13-67C116B0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5335555" cy="4800600"/>
          </a:xfrm>
        </p:spPr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currently fog index threshold distinct for each camera 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calculated with manually classified images in </a:t>
            </a:r>
            <a:r>
              <a:rPr lang="en-US" sz="2400" dirty="0" err="1">
                <a:sym typeface="Wingdings" panose="05000000000000000000" pitchFamily="2" charset="2"/>
              </a:rPr>
              <a:t>Matlab</a:t>
            </a:r>
            <a:endParaRPr lang="en-US" sz="2400" dirty="0">
              <a:sym typeface="Wingdings" panose="05000000000000000000" pitchFamily="2" charset="2"/>
            </a:endParaRP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observed pixel intensity is used to estimate atmospheric transmittance</a:t>
            </a:r>
          </a:p>
          <a:p>
            <a:r>
              <a:rPr lang="en-US" sz="2400" dirty="0">
                <a:sym typeface="Wingdings" panose="05000000000000000000" pitchFamily="2" charset="2"/>
              </a:rPr>
              <a:t>applied on all images per day and remaining images used for composite generation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composites used for snow classification</a:t>
            </a:r>
          </a:p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EE8FB-4D50-45D1-81B6-639DE0A15E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CH" dirty="0"/>
              <a:t>WSL Institute </a:t>
            </a:r>
            <a:r>
              <a:rPr lang="de-CH" dirty="0" err="1"/>
              <a:t>for</a:t>
            </a:r>
            <a:r>
              <a:rPr lang="de-CH" dirty="0"/>
              <a:t> Snow and  Avalanche Research SLF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48D3BB-3CA4-491B-901C-AE75AD2F79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F6292B-A2D6-0143-8EAC-EA56A6C2F71D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A2285A-BC0D-4076-8297-23B385A0C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61" y="223708"/>
            <a:ext cx="3037892" cy="20252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C8A079F-F563-4729-9EE5-FAD6454D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59" y="2252986"/>
            <a:ext cx="3037893" cy="2025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6FEEC9-F00C-40F0-933C-7B2246153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58" y="4278248"/>
            <a:ext cx="3029342" cy="201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EFAE-9C49-46B0-B774-B43F106B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Snow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DD2B-7940-4B9A-B6B5-349F3DC76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3" y="1253183"/>
            <a:ext cx="3252124" cy="4221162"/>
          </a:xfrm>
        </p:spPr>
        <p:txBody>
          <a:bodyPr/>
          <a:lstStyle/>
          <a:p>
            <a:r>
              <a:rPr lang="en-US" sz="2400" dirty="0"/>
              <a:t>Principal Component Analysis (PCA) from RGB</a:t>
            </a:r>
          </a:p>
          <a:p>
            <a:r>
              <a:rPr lang="en-US" sz="2400" dirty="0"/>
              <a:t>Thresholds: mostly snow, intermediate, sparse snow</a:t>
            </a:r>
            <a:r>
              <a:rPr lang="en-US" sz="2400" dirty="0">
                <a:sym typeface="Wingdings" panose="05000000000000000000" pitchFamily="2" charset="2"/>
              </a:rPr>
              <a:t> needs manual adaption</a:t>
            </a:r>
            <a:endParaRPr lang="en-US" sz="2400" dirty="0"/>
          </a:p>
          <a:p>
            <a:r>
              <a:rPr lang="en-US" sz="2400" dirty="0"/>
              <a:t>Results depend heavily on light and snow conditions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159B54-6FBE-4BD4-B195-48DA4F224A09}"/>
              </a:ext>
            </a:extLst>
          </p:cNvPr>
          <p:cNvGrpSpPr/>
          <p:nvPr/>
        </p:nvGrpSpPr>
        <p:grpSpPr>
          <a:xfrm>
            <a:off x="3580328" y="984739"/>
            <a:ext cx="4637549" cy="5873260"/>
            <a:chOff x="3580328" y="984739"/>
            <a:chExt cx="4637549" cy="58732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E6C005-9FA2-4C27-8133-8AC0379C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877" y="984739"/>
              <a:ext cx="4572000" cy="304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C101EA-EC05-4D99-A113-EA6F5690D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20" t="1430"/>
            <a:stretch/>
          </p:blipFill>
          <p:spPr>
            <a:xfrm>
              <a:off x="3580328" y="4002244"/>
              <a:ext cx="4637549" cy="2855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99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EFAE-9C49-46B0-B774-B43F106B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Snow Classification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57317E-0F85-4478-825C-75A8E30AE834}"/>
              </a:ext>
            </a:extLst>
          </p:cNvPr>
          <p:cNvGrpSpPr/>
          <p:nvPr/>
        </p:nvGrpSpPr>
        <p:grpSpPr>
          <a:xfrm>
            <a:off x="4029726" y="942949"/>
            <a:ext cx="4576227" cy="5915051"/>
            <a:chOff x="4029726" y="942949"/>
            <a:chExt cx="4576227" cy="59150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FE836E-E274-4254-8CD2-971B9C347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726" y="942949"/>
              <a:ext cx="4572000" cy="304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D47EB6-5DD7-4DC7-BBB8-8A160B6BC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8" t="2684" b="2658"/>
            <a:stretch/>
          </p:blipFill>
          <p:spPr>
            <a:xfrm>
              <a:off x="4029726" y="3757246"/>
              <a:ext cx="4576227" cy="3100754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B6802-5066-4853-9506-19BAF9C0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3" y="1253183"/>
            <a:ext cx="3252124" cy="4221162"/>
          </a:xfrm>
        </p:spPr>
        <p:txBody>
          <a:bodyPr/>
          <a:lstStyle/>
          <a:p>
            <a:r>
              <a:rPr lang="en-US" sz="2400" dirty="0"/>
              <a:t>Misclassification in the shade</a:t>
            </a:r>
          </a:p>
          <a:p>
            <a:r>
              <a:rPr lang="en-US" sz="2400" dirty="0"/>
              <a:t>Manual threshold adaption “always behind” and prone to misclassifications in transition from fall to winter (and winter to spring)</a:t>
            </a:r>
          </a:p>
        </p:txBody>
      </p:sp>
    </p:spTree>
    <p:extLst>
      <p:ext uri="{BB962C8B-B14F-4D97-AF65-F5344CB8AC3E}">
        <p14:creationId xmlns:p14="http://schemas.microsoft.com/office/powerpoint/2010/main" val="211594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3F79-D0A7-4ACF-B196-6FD3D02A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0DD3E-28D2-416A-9DAD-53DED40A4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36785"/>
            <a:ext cx="8047038" cy="4783015"/>
          </a:xfrm>
        </p:spPr>
        <p:txBody>
          <a:bodyPr/>
          <a:lstStyle/>
          <a:p>
            <a:r>
              <a:rPr lang="en-US" sz="2400" dirty="0"/>
              <a:t>Image classification</a:t>
            </a:r>
            <a:r>
              <a:rPr lang="en-US" sz="2400" dirty="0">
                <a:sym typeface="Wingdings" panose="05000000000000000000" pitchFamily="2" charset="2"/>
              </a:rPr>
              <a:t> filtering foggy images</a:t>
            </a:r>
          </a:p>
          <a:p>
            <a:r>
              <a:rPr lang="en-US" sz="2400" dirty="0">
                <a:sym typeface="Wingdings" panose="05000000000000000000" pitchFamily="2" charset="2"/>
              </a:rPr>
              <a:t>Semantic segmentation snow yes/no per pixel</a:t>
            </a:r>
            <a:endParaRPr lang="en-US" sz="2400" dirty="0"/>
          </a:p>
          <a:p>
            <a:pPr lvl="1"/>
            <a:r>
              <a:rPr lang="en-US" sz="2400" dirty="0"/>
              <a:t>train a network for snow/ no snow </a:t>
            </a:r>
          </a:p>
          <a:p>
            <a:pPr lvl="2"/>
            <a:r>
              <a:rPr lang="en-US" sz="2000" dirty="0"/>
              <a:t>different snow/ illumination conditions </a:t>
            </a:r>
          </a:p>
          <a:p>
            <a:pPr lvl="2"/>
            <a:r>
              <a:rPr lang="en-US" sz="2000" dirty="0"/>
              <a:t>1000+ images from all year round and 13 Cams available</a:t>
            </a:r>
          </a:p>
          <a:p>
            <a:pPr lvl="1"/>
            <a:r>
              <a:rPr lang="en-US" sz="2400" dirty="0"/>
              <a:t>the existing snow classifications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training </a:t>
            </a:r>
          </a:p>
          <a:p>
            <a:pPr lvl="2"/>
            <a:r>
              <a:rPr lang="en-US" sz="2000" dirty="0"/>
              <a:t>manually sort out bad images </a:t>
            </a:r>
          </a:p>
          <a:p>
            <a:pPr lvl="2"/>
            <a:r>
              <a:rPr lang="en-US" sz="2000" dirty="0"/>
              <a:t>first stations/data since summer 2019</a:t>
            </a:r>
          </a:p>
          <a:p>
            <a:r>
              <a:rPr lang="en-US" sz="2400" dirty="0"/>
              <a:t>needs to be fast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snowmaps</a:t>
            </a:r>
            <a:r>
              <a:rPr lang="en-US" sz="2400" dirty="0">
                <a:sym typeface="Wingdings" panose="05000000000000000000" pitchFamily="2" charset="2"/>
              </a:rPr>
              <a:t> calculated every evening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BF9C1-3C9B-44CE-8FF7-F456BA69CC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WSL Institute for Snow and  Avalanche Research SLF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36490-E4A4-4935-9B7B-1DD575C6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F6292B-A2D6-0143-8EAC-EA56A6C2F71D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092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F0141-E9A7-4FAC-923D-39E55952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79" y="2679993"/>
            <a:ext cx="8047038" cy="1143000"/>
          </a:xfrm>
        </p:spPr>
        <p:txBody>
          <a:bodyPr/>
          <a:lstStyle/>
          <a:p>
            <a:r>
              <a:rPr lang="de-CH" dirty="0"/>
              <a:t>Questions?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42312-7E71-454A-A6B6-883820359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A17890-E737-4C99-893E-178548C6AB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WSL Institute for Snow and  Avalanche Research SLF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70A0A9-B6DC-4235-8EFE-B50BA69956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F6292B-A2D6-0143-8EAC-EA56A6C2F71D}" type="slidenum">
              <a:rPr lang="de-CH" smtClean="0"/>
              <a:pPr>
                <a:defRPr/>
              </a:pPr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071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AE175-BF2B-43A6-AEFC-24FCAEFD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Next </a:t>
            </a:r>
            <a:r>
              <a:rPr lang="de-CH" dirty="0" err="1"/>
              <a:t>steps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833966-A21B-48C9-A00B-07799DF97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400" dirty="0" err="1"/>
              <a:t>let</a:t>
            </a:r>
            <a:r>
              <a:rPr lang="de-CH" sz="2400" dirty="0"/>
              <a:t> </a:t>
            </a:r>
            <a:r>
              <a:rPr lang="de-CH" sz="2400" dirty="0" err="1"/>
              <a:t>me</a:t>
            </a:r>
            <a:r>
              <a:rPr lang="de-CH" sz="2400" dirty="0"/>
              <a:t> </a:t>
            </a:r>
            <a:r>
              <a:rPr lang="de-CH" sz="2400" dirty="0" err="1"/>
              <a:t>know</a:t>
            </a:r>
            <a:r>
              <a:rPr lang="de-CH" sz="2400" dirty="0"/>
              <a:t> in </a:t>
            </a:r>
            <a:r>
              <a:rPr lang="de-CH" sz="2400" dirty="0" err="1"/>
              <a:t>until</a:t>
            </a:r>
            <a:r>
              <a:rPr lang="de-CH" sz="2400" dirty="0"/>
              <a:t> </a:t>
            </a:r>
            <a:r>
              <a:rPr lang="de-CH" sz="2400" dirty="0" err="1"/>
              <a:t>Thursday</a:t>
            </a:r>
            <a:r>
              <a:rPr lang="de-CH" sz="2400" dirty="0"/>
              <a:t> 9.12.21 </a:t>
            </a:r>
            <a:r>
              <a:rPr lang="de-CH" sz="2400" dirty="0" err="1"/>
              <a:t>if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still </a:t>
            </a:r>
            <a:r>
              <a:rPr lang="de-CH" sz="2400" dirty="0" err="1"/>
              <a:t>interested</a:t>
            </a:r>
            <a:r>
              <a:rPr lang="de-CH" sz="2400" dirty="0"/>
              <a:t> and </a:t>
            </a:r>
            <a:r>
              <a:rPr lang="de-CH" sz="2400" dirty="0" err="1"/>
              <a:t>if</a:t>
            </a:r>
            <a:r>
              <a:rPr lang="de-CH" sz="2400" dirty="0"/>
              <a:t> </a:t>
            </a:r>
            <a:r>
              <a:rPr lang="de-CH" sz="2400" dirty="0" err="1"/>
              <a:t>yes</a:t>
            </a:r>
            <a:r>
              <a:rPr lang="de-CH" sz="2400" dirty="0"/>
              <a:t> </a:t>
            </a:r>
            <a:r>
              <a:rPr lang="de-CH" sz="2400" dirty="0" err="1"/>
              <a:t>upload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applications</a:t>
            </a:r>
            <a:r>
              <a:rPr lang="de-CH" sz="2400" dirty="0"/>
              <a:t> via Sirup</a:t>
            </a:r>
          </a:p>
          <a:p>
            <a:r>
              <a:rPr lang="de-CH" sz="2400" dirty="0" err="1"/>
              <a:t>we</a:t>
            </a:r>
            <a:r>
              <a:rPr lang="de-CH" sz="2400" dirty="0"/>
              <a:t> </a:t>
            </a:r>
            <a:r>
              <a:rPr lang="de-CH" sz="2400" dirty="0" err="1"/>
              <a:t>would</a:t>
            </a:r>
            <a:r>
              <a:rPr lang="de-CH" sz="2400" dirty="0"/>
              <a:t> </a:t>
            </a:r>
            <a:r>
              <a:rPr lang="de-CH" sz="2400" dirty="0" err="1"/>
              <a:t>then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contacting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interviews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all </a:t>
            </a:r>
            <a:r>
              <a:rPr lang="de-CH" sz="2400" dirty="0" err="1"/>
              <a:t>people</a:t>
            </a:r>
            <a:r>
              <a:rPr lang="de-CH" sz="2400" dirty="0"/>
              <a:t> </a:t>
            </a:r>
            <a:r>
              <a:rPr lang="de-CH" sz="2400" dirty="0" err="1"/>
              <a:t>supervising</a:t>
            </a:r>
            <a:r>
              <a:rPr lang="de-CH" sz="2400" dirty="0"/>
              <a:t> </a:t>
            </a:r>
            <a:r>
              <a:rPr lang="de-CH" sz="2400" dirty="0" err="1"/>
              <a:t>involved</a:t>
            </a:r>
            <a:endParaRPr lang="de-CH" sz="24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A6FA40-5595-424F-8018-404D56495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WSL Institute for Snow and  Avalanche Research SLF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F65E86-4A9C-4636-B580-D81FC4F4B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F6292B-A2D6-0143-8EAC-EA56A6C2F71D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86266815"/>
      </p:ext>
    </p:extLst>
  </p:cSld>
  <p:clrMapOvr>
    <a:masterClrMapping/>
  </p:clrMapOvr>
</p:sld>
</file>

<file path=ppt/theme/theme1.xml><?xml version="1.0" encoding="utf-8"?>
<a:theme xmlns:a="http://schemas.openxmlformats.org/drawingml/2006/main" name="WSL_Praesentation_V_20m">
  <a:themeElements>
    <a:clrScheme name="WSL_Praesentation_V_20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WSL_Praesentation_V_20m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WSL_Praesentation_V_20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SL_Praesentation_V_20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SL_Praesentation_V_20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SL_Praesentation_V_20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SL_Praesentation_V_20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SL_Praesentation_V_20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L_Praesentation_V_20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L_Praesentation_V_20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L_Praesentation_V_20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L_Praesentation_V_20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L_Praesentation_V_20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L_Praesentation_V_20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389</Words>
  <Application>Microsoft Office PowerPoint</Application>
  <PresentationFormat>Bildschirmpräsentation (4:3)</PresentationFormat>
  <Paragraphs>57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ＭＳ Ｐゴシック</vt:lpstr>
      <vt:lpstr>Arial</vt:lpstr>
      <vt:lpstr>Calibri</vt:lpstr>
      <vt:lpstr>Times</vt:lpstr>
      <vt:lpstr>Wingdings</vt:lpstr>
      <vt:lpstr>WSL_Praesentation_V_20m</vt:lpstr>
      <vt:lpstr>“Master thesis” Automatically identifying snow and sorting out foggy photographs relying on deep learning</vt:lpstr>
      <vt:lpstr>PowerPoint-Präsentation</vt:lpstr>
      <vt:lpstr>PowerPoint-Präsentation</vt:lpstr>
      <vt:lpstr>Fog/no Fog classification</vt:lpstr>
      <vt:lpstr>Snow Classification</vt:lpstr>
      <vt:lpstr>Snow Classification</vt:lpstr>
      <vt:lpstr>Better results through ML?</vt:lpstr>
      <vt:lpstr>Questions?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DischmaCams Snow Classification- Master Thesis proposal</dc:title>
  <dc:creator>Elisabeth Hafner</dc:creator>
  <cp:lastModifiedBy>Elisabeth Hafner</cp:lastModifiedBy>
  <cp:revision>29</cp:revision>
  <dcterms:created xsi:type="dcterms:W3CDTF">2021-01-28T14:20:38Z</dcterms:created>
  <dcterms:modified xsi:type="dcterms:W3CDTF">2021-12-06T10:32:41Z</dcterms:modified>
</cp:coreProperties>
</file>